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QND Pro" charset="1" panose="000005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0620" y="308610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16783" y="2559412"/>
            <a:ext cx="5155334" cy="6251935"/>
          </a:xfrm>
          <a:custGeom>
            <a:avLst/>
            <a:gdLst/>
            <a:ahLst/>
            <a:cxnLst/>
            <a:rect r="r" b="b" t="t" l="l"/>
            <a:pathLst>
              <a:path h="6251935" w="5155334">
                <a:moveTo>
                  <a:pt x="0" y="0"/>
                </a:moveTo>
                <a:lnTo>
                  <a:pt x="5155333" y="0"/>
                </a:lnTo>
                <a:lnTo>
                  <a:pt x="5155333" y="6251935"/>
                </a:lnTo>
                <a:lnTo>
                  <a:pt x="0" y="6251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2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9490" y="4103778"/>
            <a:ext cx="10916447" cy="344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3"/>
              </a:lnSpc>
              <a:spcBef>
                <a:spcPct val="0"/>
              </a:spcBef>
            </a:pPr>
            <a:r>
              <a:rPr lang="en-US" sz="655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Digitize the Grinding and Polishing section of the casting industry process.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7357" y="348857"/>
            <a:ext cx="9137241" cy="251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0"/>
              </a:lnSpc>
              <a:spcBef>
                <a:spcPct val="0"/>
              </a:spcBef>
            </a:pPr>
            <a:r>
              <a:rPr lang="en-US" sz="7178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UNDERSTANDING THE PROBLEM STATEMENT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61595" y="206241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1748" y="3135679"/>
            <a:ext cx="10889848" cy="674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0733" indent="-255367" lvl="1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grinding and polishing process is a crucial step in casting that transforms rough castings into finished products by removing imperfections.</a:t>
            </a:r>
          </a:p>
          <a:p>
            <a:pPr algn="l" marL="510733" indent="-255367" lvl="1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process involves multiple manual stages, where the product moves through various workstations for grinding and polishing.</a:t>
            </a:r>
          </a:p>
          <a:p>
            <a:pPr algn="l" marL="510733" indent="-255367" lvl="1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process is sequential, with each workstation focusing on a specific stage of finishing the product.</a:t>
            </a:r>
          </a:p>
          <a:p>
            <a:pPr algn="l">
              <a:lnSpc>
                <a:spcPts val="3311"/>
              </a:lnSpc>
            </a:pPr>
            <a:r>
              <a:rPr lang="en-US" sz="236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Challenges:</a:t>
            </a:r>
          </a:p>
          <a:p>
            <a:pPr algn="l" marL="510733" indent="-255367" lvl="1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Process with No Tracking: The movement of items between workstations is done manually, with no digital system to track product movement or progress.</a:t>
            </a:r>
          </a:p>
          <a:p>
            <a:pPr algn="l" marL="510733" indent="-255367" lvl="1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Worker Monitoring: There is no system to track worker presence or productivity at the stations, leading to potential delays or reduced output if a worker is absent.</a:t>
            </a:r>
          </a:p>
          <a:p>
            <a:pPr algn="l">
              <a:lnSpc>
                <a:spcPts val="3311"/>
              </a:lnSpc>
            </a:pPr>
          </a:p>
          <a:p>
            <a:pPr algn="ctr">
              <a:lnSpc>
                <a:spcPts val="331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1804" y="2740859"/>
            <a:ext cx="9838616" cy="691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4"/>
              </a:lnSpc>
            </a:pPr>
            <a:r>
              <a:rPr lang="en-US" sz="220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Industry Overview:</a:t>
            </a:r>
          </a:p>
          <a:p>
            <a:pPr algn="l" marL="475659" indent="-237830" lvl="1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Casting and metal finishing industries rely heavily on manual processes for grinding and polishing, creating inefficiencies.</a:t>
            </a:r>
          </a:p>
          <a:p>
            <a:pPr algn="l" marL="475659" indent="-237830" lvl="1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Factories lose approximately 20-30% productivity due to untracked movements and delay.</a:t>
            </a:r>
          </a:p>
          <a:p>
            <a:pPr algn="l">
              <a:lnSpc>
                <a:spcPts val="3084"/>
              </a:lnSpc>
            </a:pPr>
            <a:r>
              <a:rPr lang="en-US" sz="220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in Manual Processes:</a:t>
            </a:r>
          </a:p>
          <a:p>
            <a:pPr algn="l" marL="475659" indent="-237830" lvl="1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tracking leads to delayed feedback on quality and quantity.</a:t>
            </a:r>
          </a:p>
          <a:p>
            <a:pPr algn="l" marL="475659" indent="-237830" lvl="1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Unaccounted worker movement results in downtime and loss of efficiency.</a:t>
            </a:r>
          </a:p>
          <a:p>
            <a:pPr algn="l" marL="475659" indent="-237830" lvl="1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Dusty environments make manual documentation difficult.</a:t>
            </a:r>
          </a:p>
          <a:p>
            <a:pPr algn="l">
              <a:lnSpc>
                <a:spcPts val="3084"/>
              </a:lnSpc>
            </a:pPr>
            <a:r>
              <a:rPr lang="en-US" sz="220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Global Stats:</a:t>
            </a:r>
          </a:p>
          <a:p>
            <a:pPr algn="l" marL="475659" indent="-237830" lvl="1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global metal finishing market was valued at $100+ billion in 2023, with polishing and grinding accounting for a significant portion.</a:t>
            </a:r>
          </a:p>
          <a:p>
            <a:pPr algn="l" marL="475659" indent="-237830" lvl="1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Companies adopting digital solutions see up to a 15% increase in operational efficiency.</a:t>
            </a:r>
          </a:p>
          <a:p>
            <a:pPr algn="ctr">
              <a:lnSpc>
                <a:spcPts val="3084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531167" y="3343944"/>
            <a:ext cx="7531021" cy="5034387"/>
          </a:xfrm>
          <a:custGeom>
            <a:avLst/>
            <a:gdLst/>
            <a:ahLst/>
            <a:cxnLst/>
            <a:rect r="r" b="b" t="t" l="l"/>
            <a:pathLst>
              <a:path h="5034387" w="7531021">
                <a:moveTo>
                  <a:pt x="0" y="0"/>
                </a:moveTo>
                <a:lnTo>
                  <a:pt x="7531020" y="0"/>
                </a:lnTo>
                <a:lnTo>
                  <a:pt x="7531020" y="5034387"/>
                </a:lnTo>
                <a:lnTo>
                  <a:pt x="0" y="503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5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32839"/>
            <a:ext cx="7566978" cy="222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2"/>
              </a:lnSpc>
            </a:pPr>
            <a:r>
              <a:rPr lang="en-US" sz="690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Research, Numbers, and Facts</a:t>
            </a:r>
          </a:p>
          <a:p>
            <a:pPr algn="ctr">
              <a:lnSpc>
                <a:spcPts val="4142"/>
              </a:lnSpc>
            </a:pPr>
          </a:p>
          <a:p>
            <a:pPr algn="ctr">
              <a:lnSpc>
                <a:spcPts val="414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77" y="5143500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76684" y="1149504"/>
            <a:ext cx="8935562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ASSUMPTIONS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42577"/>
            <a:ext cx="12917853" cy="691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780" indent="-302890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 Timing:</a:t>
            </a:r>
          </a:p>
          <a:p>
            <a:pPr algn="l" marL="1211560" indent="-403853" lvl="2">
              <a:lnSpc>
                <a:spcPts val="3928"/>
              </a:lnSpc>
              <a:buFont typeface="Arial"/>
              <a:buChar char="⚬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grinding station takes an average of 15 minutes to process one unit.</a:t>
            </a:r>
          </a:p>
          <a:p>
            <a:pPr algn="l" marL="1211560" indent="-403853" lvl="2">
              <a:lnSpc>
                <a:spcPts val="3928"/>
              </a:lnSpc>
              <a:buFont typeface="Arial"/>
              <a:buChar char="⚬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Daily target: 500 units across 3 workstations.</a:t>
            </a:r>
          </a:p>
          <a:p>
            <a:pPr algn="l" marL="605780" indent="-302890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Workforce:</a:t>
            </a:r>
          </a:p>
          <a:p>
            <a:pPr algn="l" marL="1211560" indent="-403853" lvl="2">
              <a:lnSpc>
                <a:spcPts val="3928"/>
              </a:lnSpc>
              <a:buFont typeface="Arial"/>
              <a:buChar char="⚬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Two operators per workstation, with 3 shifts per day.</a:t>
            </a:r>
          </a:p>
          <a:p>
            <a:pPr algn="l" marL="1211560" indent="-403853" lvl="2">
              <a:lnSpc>
                <a:spcPts val="3928"/>
              </a:lnSpc>
              <a:buFont typeface="Arial"/>
              <a:buChar char="⚬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10% absenteeism rate.</a:t>
            </a:r>
          </a:p>
          <a:p>
            <a:pPr algn="l" marL="605780" indent="-302890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Quality Control:</a:t>
            </a:r>
          </a:p>
          <a:p>
            <a:pPr algn="l" marL="1211560" indent="-403853" lvl="2">
              <a:lnSpc>
                <a:spcPts val="3928"/>
              </a:lnSpc>
              <a:buFont typeface="Arial"/>
              <a:buChar char="⚬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5% rejection rate based on quality checks after each polishing stage.</a:t>
            </a:r>
          </a:p>
          <a:p>
            <a:pPr algn="l" marL="605780" indent="-302890" lvl="1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Manual Process Productivity:</a:t>
            </a:r>
          </a:p>
          <a:p>
            <a:pPr algn="l" marL="1211560" indent="-403853" lvl="2">
              <a:lnSpc>
                <a:spcPts val="3928"/>
              </a:lnSpc>
              <a:spcBef>
                <a:spcPct val="0"/>
              </a:spcBef>
              <a:buFont typeface="Arial"/>
              <a:buChar char="⚬"/>
            </a:pPr>
            <a:r>
              <a:rPr lang="en-US" sz="28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400 completed units per day due to delays in tracking and worker movement.</a:t>
            </a:r>
          </a:p>
          <a:p>
            <a:pPr algn="l">
              <a:lnSpc>
                <a:spcPts val="392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326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4132" y="4770195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1401" y="1070679"/>
            <a:ext cx="9120967" cy="111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1"/>
              </a:lnSpc>
            </a:pPr>
            <a:r>
              <a:rPr lang="en-US" sz="651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PROPOSED SOLUTION: IOT AND COMPUTER VISION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19782" y="2642864"/>
            <a:ext cx="11934919" cy="6414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344" indent="-262172" lvl="1">
              <a:lnSpc>
                <a:spcPts val="3400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Solution:</a:t>
            </a:r>
          </a:p>
          <a:p>
            <a:pPr algn="l" marL="524344" indent="-262172" lvl="1">
              <a:lnSpc>
                <a:spcPts val="3400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IoT for Product Tracking:</a:t>
            </a:r>
          </a:p>
          <a:p>
            <a:pPr algn="l" marL="1048689" indent="-349563" lvl="2">
              <a:lnSpc>
                <a:spcPts val="3400"/>
              </a:lnSpc>
              <a:buFont typeface="Arial"/>
              <a:buChar char="⚬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RFID or barcode tags attached to each product for real-time tracking as it moves through the grinding and polishing stations.</a:t>
            </a:r>
          </a:p>
          <a:p>
            <a:pPr algn="l" marL="1048689" indent="-349563" lvl="2">
              <a:lnSpc>
                <a:spcPts val="3400"/>
              </a:lnSpc>
              <a:buFont typeface="Arial"/>
              <a:buChar char="⚬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Sensors at each workstation log the start and completion of each process in real-time.</a:t>
            </a:r>
          </a:p>
          <a:p>
            <a:pPr algn="l" marL="524344" indent="-262172" lvl="1">
              <a:lnSpc>
                <a:spcPts val="3400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Computer Vision for Worker Monitoring:</a:t>
            </a:r>
          </a:p>
          <a:p>
            <a:pPr algn="l" marL="1048689" indent="-349563" lvl="2">
              <a:lnSpc>
                <a:spcPts val="3400"/>
              </a:lnSpc>
              <a:buFont typeface="Arial"/>
              <a:buChar char="⚬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cameras with AI-powered video analytics to track worker presence and performance at each workstation.</a:t>
            </a:r>
          </a:p>
          <a:p>
            <a:pPr algn="l" marL="1048689" indent="-349563" lvl="2">
              <a:lnSpc>
                <a:spcPts val="3400"/>
              </a:lnSpc>
              <a:buFont typeface="Arial"/>
              <a:buChar char="⚬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 idle times and flag unproductive worker behavior.</a:t>
            </a:r>
          </a:p>
          <a:p>
            <a:pPr algn="l" marL="524344" indent="-262172" lvl="1">
              <a:lnSpc>
                <a:spcPts val="3400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 Dashboard:</a:t>
            </a:r>
          </a:p>
          <a:p>
            <a:pPr algn="l" marL="524344" indent="-262172" lvl="1">
              <a:lnSpc>
                <a:spcPts val="3400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Visualize real-time product movement, worker activity, and overall productivity.</a:t>
            </a:r>
          </a:p>
          <a:p>
            <a:pPr algn="l" marL="524344" indent="-262172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Alerts for delays, absenteeism, and quality issues at specific workstations.</a:t>
            </a:r>
          </a:p>
          <a:p>
            <a:pPr algn="l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22781" y="310641"/>
            <a:ext cx="13514590" cy="3390934"/>
          </a:xfrm>
          <a:custGeom>
            <a:avLst/>
            <a:gdLst/>
            <a:ahLst/>
            <a:cxnLst/>
            <a:rect r="r" b="b" t="t" l="l"/>
            <a:pathLst>
              <a:path h="3390934" w="13514590">
                <a:moveTo>
                  <a:pt x="0" y="0"/>
                </a:moveTo>
                <a:lnTo>
                  <a:pt x="13514590" y="0"/>
                </a:lnTo>
                <a:lnTo>
                  <a:pt x="13514590" y="3390934"/>
                </a:lnTo>
                <a:lnTo>
                  <a:pt x="0" y="3390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1416" y="452611"/>
            <a:ext cx="11277319" cy="260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3"/>
              </a:lnSpc>
              <a:spcBef>
                <a:spcPct val="0"/>
              </a:spcBef>
            </a:pPr>
            <a:r>
              <a:rPr lang="en-US" sz="744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MEASURABLE IMPACT OF THE 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86705" y="5348099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47025" y="3925335"/>
            <a:ext cx="13390346" cy="599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469" indent="-283235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Increased Productivity:</a:t>
            </a:r>
          </a:p>
          <a:p>
            <a:pPr algn="l" marL="566469" indent="-283235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tracking and worker monitoring can increase daily output by 15-20% (from 400 to ~480 units per day).</a:t>
            </a:r>
          </a:p>
          <a:p>
            <a:pPr algn="l" marL="566469" indent="-283235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Worker Accountability:</a:t>
            </a:r>
          </a:p>
          <a:p>
            <a:pPr algn="l" marL="566469" indent="-283235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Reducing absenteeism and idle time by 10% using computer vision for tracking.</a:t>
            </a:r>
          </a:p>
          <a:p>
            <a:pPr algn="l" marL="566469" indent="-283235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Quality Control:</a:t>
            </a:r>
          </a:p>
          <a:p>
            <a:pPr algn="l" marL="566469" indent="-283235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Immediate feedback on rejected products helps reduce the 5% rejection rate by 2-3%.</a:t>
            </a:r>
          </a:p>
          <a:p>
            <a:pPr algn="l" marL="566469" indent="-283235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Insights:</a:t>
            </a:r>
          </a:p>
          <a:p>
            <a:pPr algn="l" marL="566469" indent="-283235" lvl="1">
              <a:lnSpc>
                <a:spcPts val="3673"/>
              </a:lnSpc>
              <a:spcBef>
                <a:spcPct val="0"/>
              </a:spcBef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Automated reporting and real-time dashboards eliminate the need for manual reconciliation, improving decision-making speed.</a:t>
            </a:r>
          </a:p>
          <a:p>
            <a:pPr algn="l">
              <a:lnSpc>
                <a:spcPts val="36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5577" y="457039"/>
            <a:ext cx="6697379" cy="9372922"/>
          </a:xfrm>
          <a:custGeom>
            <a:avLst/>
            <a:gdLst/>
            <a:ahLst/>
            <a:cxnLst/>
            <a:rect r="r" b="b" t="t" l="l"/>
            <a:pathLst>
              <a:path h="9372922" w="6697379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7695" y="323689"/>
            <a:ext cx="8505372" cy="230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2"/>
              </a:lnSpc>
              <a:spcBef>
                <a:spcPct val="0"/>
              </a:spcBef>
            </a:pPr>
            <a:r>
              <a:rPr lang="en-US" sz="6587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CONCEPT DASHBOARD &amp; REPORTS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769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1340" y="2906083"/>
            <a:ext cx="10498557" cy="640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Overview:</a:t>
            </a:r>
          </a:p>
          <a:p>
            <a:pPr algn="l" marL="557490" indent="-278745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Workstation Status: Displays real-time status of each workstation, product count, and active workers.</a:t>
            </a:r>
          </a:p>
          <a:p>
            <a:pPr algn="l" marL="557490" indent="-278745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Flow: Visualize the flow of products across stages (Grinding 1, Grinding 2, Polishing).</a:t>
            </a:r>
          </a:p>
          <a:p>
            <a:pPr algn="l" marL="557490" indent="-278745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Worker Metrics: Tracks worker activity, time spent at each station, and absenteeism rates.</a:t>
            </a:r>
          </a:p>
          <a:p>
            <a:pPr algn="l" marL="557490" indent="-278745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Quality Insights: Shows rejection rates, reasons for failure, and stage-wise breakdown.</a:t>
            </a:r>
          </a:p>
          <a:p>
            <a:pPr algn="l">
              <a:lnSpc>
                <a:spcPts val="3615"/>
              </a:lnSpc>
            </a:pPr>
            <a:r>
              <a:rPr lang="en-US" sz="258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Reports:</a:t>
            </a:r>
          </a:p>
          <a:p>
            <a:pPr algn="l" marL="557490" indent="-278745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Daily, weekly, and monthly productivity reports.</a:t>
            </a:r>
          </a:p>
          <a:p>
            <a:pPr algn="l" marL="557490" indent="-278745" lvl="1">
              <a:lnSpc>
                <a:spcPts val="3615"/>
              </a:lnSpc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Worker performance analytics.</a:t>
            </a:r>
          </a:p>
          <a:p>
            <a:pPr algn="l" marL="557490" indent="-278745" lvl="1">
              <a:lnSpc>
                <a:spcPts val="3615"/>
              </a:lnSpc>
              <a:spcBef>
                <a:spcPct val="0"/>
              </a:spcBef>
              <a:buFont typeface="Arial"/>
              <a:buChar char="•"/>
            </a:pPr>
            <a:r>
              <a:rPr lang="en-US" sz="2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Quality control trends and areas for improvement.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2495" y="1471453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450" y="2593413"/>
            <a:ext cx="16449100" cy="5531010"/>
          </a:xfrm>
          <a:custGeom>
            <a:avLst/>
            <a:gdLst/>
            <a:ahLst/>
            <a:cxnLst/>
            <a:rect r="r" b="b" t="t" l="l"/>
            <a:pathLst>
              <a:path h="5531010" w="16449100">
                <a:moveTo>
                  <a:pt x="0" y="0"/>
                </a:moveTo>
                <a:lnTo>
                  <a:pt x="16449100" y="0"/>
                </a:lnTo>
                <a:lnTo>
                  <a:pt x="16449100" y="5531010"/>
                </a:lnTo>
                <a:lnTo>
                  <a:pt x="0" y="5531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6684" y="997104"/>
            <a:ext cx="13238865" cy="85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889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PRODUCTIVITY DASHBOARD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445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25059" y="4945554"/>
            <a:ext cx="10437882" cy="141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2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DAGPoddztjs</dc:identifier>
  <dcterms:modified xsi:type="dcterms:W3CDTF">2011-08-01T06:04:30Z</dcterms:modified>
  <cp:revision>1</cp:revision>
  <dc:title>White Pink Gradient Modern Minimalist Computer Technology Presentation</dc:title>
</cp:coreProperties>
</file>